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7" r:id="rId2"/>
    <p:sldId id="271" r:id="rId3"/>
    <p:sldId id="257" r:id="rId4"/>
    <p:sldId id="277" r:id="rId5"/>
    <p:sldId id="285" r:id="rId6"/>
    <p:sldId id="286" r:id="rId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 autoAdjust="0"/>
  </p:normalViewPr>
  <p:slideViewPr>
    <p:cSldViewPr>
      <p:cViewPr varScale="1">
        <p:scale>
          <a:sx n="82" d="100"/>
          <a:sy n="82" d="100"/>
        </p:scale>
        <p:origin x="136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23.03.2018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429000"/>
            <a:ext cx="8168132" cy="1512168"/>
          </a:xfrm>
        </p:spPr>
        <p:txBody>
          <a:bodyPr/>
          <a:lstStyle/>
          <a:p>
            <a:r>
              <a:rPr lang="pl-PL" sz="3200" dirty="0"/>
              <a:t>Wzajemne poznanie i integracja uczestników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4185084"/>
            <a:ext cx="8168133" cy="972108"/>
          </a:xfrm>
        </p:spPr>
        <p:txBody>
          <a:bodyPr/>
          <a:lstStyle/>
          <a:p>
            <a:r>
              <a:rPr lang="pl-PL" dirty="0"/>
              <a:t>Moduł 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976961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dobry początek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060848"/>
            <a:ext cx="8136904" cy="3888432"/>
          </a:xfrm>
        </p:spPr>
        <p:txBody>
          <a:bodyPr/>
          <a:lstStyle/>
          <a:p>
            <a:pPr lvl="0"/>
            <a:r>
              <a:rPr lang="pl-PL" dirty="0"/>
              <a:t>1. Wzajemne poznanie i integracja uczestników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2. Potrzeby, zasoby, obawy uczestników</a:t>
            </a:r>
          </a:p>
          <a:p>
            <a:pPr lvl="0"/>
            <a:endParaRPr lang="pl-PL" dirty="0"/>
          </a:p>
          <a:p>
            <a:pPr lvl="0"/>
            <a:r>
              <a:rPr lang="pl-PL" dirty="0"/>
              <a:t>3. Określenie zasad pracy grupy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FEDE3D-B72C-4697-AC5E-5E9111DA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Plakat i Mapa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E08580-3137-409F-9673-B62DDDAA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48245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Plakat informacyjny o swojej gminie/ mieście/ powiecie</a:t>
            </a:r>
          </a:p>
          <a:p>
            <a:r>
              <a:rPr lang="pl-PL" dirty="0"/>
              <a:t>       (np. liczby mieszkańców, liczby szkół i placówek oświatowych,</a:t>
            </a:r>
          </a:p>
          <a:p>
            <a:r>
              <a:rPr lang="pl-PL" dirty="0"/>
              <a:t>       powody do dumy, atrakcje turystyczne, itp.)</a:t>
            </a:r>
          </a:p>
          <a:p>
            <a:endParaRPr lang="pl-PL" dirty="0"/>
          </a:p>
          <a:p>
            <a:r>
              <a:rPr lang="pl-PL" dirty="0"/>
              <a:t>2.  Nasza gmina/ miasto/ powiat na mapie województwa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058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s.cdn4.123rf.com/168nwm/muuraa/muuraa1404/muuraa140400042/27471354-%D1%8D%D1%81%D0%BA%D0%B8%D0%B7-%D0%B2%D0%BE%D0%B7%D0%B4%D1%83%D1%88%D0%BD%D0%BE%D0%B3%D0%BE-%D1%88%D0%B0%D1%80%D0%B0-%D0%BD%D0%B0-%D0%B1%D0%B5%D0%BB%D0%BE%D0%BC-%D1%84%D0%BE%D0%BD%D0%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87" r="875" b="21173"/>
          <a:stretch/>
        </p:blipFill>
        <p:spPr bwMode="auto">
          <a:xfrm>
            <a:off x="127861" y="478647"/>
            <a:ext cx="3126783" cy="3297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s.cdn4.123rf.com/168nwm/muuraa/muuraa1404/muuraa140400042/27471354-%D1%8D%D1%81%D0%BA%D0%B8%D0%B7-%D0%B2%D0%BE%D0%B7%D0%B4%D1%83%D1%88%D0%BD%D0%BE%D0%B3%D0%BE-%D1%88%D0%B0%D1%80%D0%B0-%D0%BD%D0%B0-%D0%B1%D0%B5%D0%BB%D0%BE%D0%BC-%D1%84%D0%BE%D0%BD%D0%B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76468" r="37986" b="7293"/>
          <a:stretch/>
        </p:blipFill>
        <p:spPr bwMode="auto">
          <a:xfrm>
            <a:off x="845393" y="3446148"/>
            <a:ext cx="1658059" cy="1388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olny kształt 9"/>
          <p:cNvSpPr/>
          <p:nvPr/>
        </p:nvSpPr>
        <p:spPr>
          <a:xfrm rot="1546874">
            <a:off x="1049488" y="5223234"/>
            <a:ext cx="266426" cy="452286"/>
          </a:xfrm>
          <a:custGeom>
            <a:avLst/>
            <a:gdLst>
              <a:gd name="connsiteX0" fmla="*/ 33372 w 420896"/>
              <a:gd name="connsiteY0" fmla="*/ 1234 h 1040105"/>
              <a:gd name="connsiteX1" fmla="*/ 64369 w 420896"/>
              <a:gd name="connsiteY1" fmla="*/ 993126 h 1040105"/>
              <a:gd name="connsiteX2" fmla="*/ 420830 w 420896"/>
              <a:gd name="connsiteY2" fmla="*/ 791648 h 1040105"/>
              <a:gd name="connsiteX3" fmla="*/ 33372 w 420896"/>
              <a:gd name="connsiteY3" fmla="*/ 1234 h 104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96" h="1040105">
                <a:moveTo>
                  <a:pt x="33372" y="1234"/>
                </a:moveTo>
                <a:cubicBezTo>
                  <a:pt x="-26038" y="34814"/>
                  <a:pt x="-207" y="861390"/>
                  <a:pt x="64369" y="993126"/>
                </a:cubicBezTo>
                <a:cubicBezTo>
                  <a:pt x="128945" y="1124862"/>
                  <a:pt x="425996" y="954380"/>
                  <a:pt x="420830" y="791648"/>
                </a:cubicBezTo>
                <a:cubicBezTo>
                  <a:pt x="415664" y="628916"/>
                  <a:pt x="92782" y="-32346"/>
                  <a:pt x="33372" y="1234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Dowolny kształt 16"/>
          <p:cNvSpPr/>
          <p:nvPr/>
        </p:nvSpPr>
        <p:spPr>
          <a:xfrm rot="1546874">
            <a:off x="1884132" y="5198599"/>
            <a:ext cx="307189" cy="557021"/>
          </a:xfrm>
          <a:custGeom>
            <a:avLst/>
            <a:gdLst>
              <a:gd name="connsiteX0" fmla="*/ 33372 w 420896"/>
              <a:gd name="connsiteY0" fmla="*/ 1234 h 1040105"/>
              <a:gd name="connsiteX1" fmla="*/ 64369 w 420896"/>
              <a:gd name="connsiteY1" fmla="*/ 993126 h 1040105"/>
              <a:gd name="connsiteX2" fmla="*/ 420830 w 420896"/>
              <a:gd name="connsiteY2" fmla="*/ 791648 h 1040105"/>
              <a:gd name="connsiteX3" fmla="*/ 33372 w 420896"/>
              <a:gd name="connsiteY3" fmla="*/ 1234 h 104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96" h="1040105">
                <a:moveTo>
                  <a:pt x="33372" y="1234"/>
                </a:moveTo>
                <a:cubicBezTo>
                  <a:pt x="-26038" y="34814"/>
                  <a:pt x="-207" y="861390"/>
                  <a:pt x="64369" y="993126"/>
                </a:cubicBezTo>
                <a:cubicBezTo>
                  <a:pt x="128945" y="1124862"/>
                  <a:pt x="425996" y="954380"/>
                  <a:pt x="420830" y="791648"/>
                </a:cubicBezTo>
                <a:cubicBezTo>
                  <a:pt x="415664" y="628916"/>
                  <a:pt x="92782" y="-32346"/>
                  <a:pt x="33372" y="1234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Dowolny kształt 17"/>
          <p:cNvSpPr/>
          <p:nvPr/>
        </p:nvSpPr>
        <p:spPr>
          <a:xfrm rot="1546874">
            <a:off x="1485268" y="5198601"/>
            <a:ext cx="307189" cy="557021"/>
          </a:xfrm>
          <a:custGeom>
            <a:avLst/>
            <a:gdLst>
              <a:gd name="connsiteX0" fmla="*/ 33372 w 420896"/>
              <a:gd name="connsiteY0" fmla="*/ 1234 h 1040105"/>
              <a:gd name="connsiteX1" fmla="*/ 64369 w 420896"/>
              <a:gd name="connsiteY1" fmla="*/ 993126 h 1040105"/>
              <a:gd name="connsiteX2" fmla="*/ 420830 w 420896"/>
              <a:gd name="connsiteY2" fmla="*/ 791648 h 1040105"/>
              <a:gd name="connsiteX3" fmla="*/ 33372 w 420896"/>
              <a:gd name="connsiteY3" fmla="*/ 1234 h 104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96" h="1040105">
                <a:moveTo>
                  <a:pt x="33372" y="1234"/>
                </a:moveTo>
                <a:cubicBezTo>
                  <a:pt x="-26038" y="34814"/>
                  <a:pt x="-207" y="861390"/>
                  <a:pt x="64369" y="993126"/>
                </a:cubicBezTo>
                <a:cubicBezTo>
                  <a:pt x="128945" y="1124862"/>
                  <a:pt x="425996" y="954380"/>
                  <a:pt x="420830" y="791648"/>
                </a:cubicBezTo>
                <a:cubicBezTo>
                  <a:pt x="415664" y="628916"/>
                  <a:pt x="92782" y="-32346"/>
                  <a:pt x="33372" y="1234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Łącznik prosty 19"/>
          <p:cNvCxnSpPr/>
          <p:nvPr/>
        </p:nvCxnSpPr>
        <p:spPr>
          <a:xfrm flipH="1">
            <a:off x="1223254" y="4307491"/>
            <a:ext cx="196319" cy="76480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1598892" y="4352565"/>
            <a:ext cx="32432" cy="72938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1755590" y="4352564"/>
            <a:ext cx="299763" cy="73186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rójkąt równoramienny 33"/>
          <p:cNvSpPr/>
          <p:nvPr/>
        </p:nvSpPr>
        <p:spPr>
          <a:xfrm rot="10800000">
            <a:off x="1073478" y="5084426"/>
            <a:ext cx="233566" cy="109044"/>
          </a:xfrm>
          <a:prstGeom prst="triangl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Trójkąt równoramienny 35"/>
          <p:cNvSpPr/>
          <p:nvPr/>
        </p:nvSpPr>
        <p:spPr>
          <a:xfrm rot="10800000">
            <a:off x="1522024" y="5081507"/>
            <a:ext cx="233566" cy="109044"/>
          </a:xfrm>
          <a:prstGeom prst="triangl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Trójkąt równoramienny 36"/>
          <p:cNvSpPr/>
          <p:nvPr/>
        </p:nvSpPr>
        <p:spPr>
          <a:xfrm rot="10800000">
            <a:off x="1923467" y="5065050"/>
            <a:ext cx="233566" cy="109044"/>
          </a:xfrm>
          <a:prstGeom prst="triangl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/>
          <p:cNvSpPr/>
          <p:nvPr/>
        </p:nvSpPr>
        <p:spPr>
          <a:xfrm>
            <a:off x="3056832" y="1208161"/>
            <a:ext cx="5312045" cy="1357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/>
          <p:cNvSpPr/>
          <p:nvPr/>
        </p:nvSpPr>
        <p:spPr>
          <a:xfrm>
            <a:off x="3056855" y="3072678"/>
            <a:ext cx="5312045" cy="1300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rostokąt 47"/>
          <p:cNvSpPr/>
          <p:nvPr/>
        </p:nvSpPr>
        <p:spPr>
          <a:xfrm>
            <a:off x="3056832" y="4717256"/>
            <a:ext cx="5335762" cy="1062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Strzałka w prawo 49"/>
          <p:cNvSpPr/>
          <p:nvPr/>
        </p:nvSpPr>
        <p:spPr>
          <a:xfrm>
            <a:off x="1816044" y="1625200"/>
            <a:ext cx="1675836" cy="35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trzałka w prawo 50"/>
          <p:cNvSpPr/>
          <p:nvPr/>
        </p:nvSpPr>
        <p:spPr>
          <a:xfrm>
            <a:off x="1816044" y="3837140"/>
            <a:ext cx="1603829" cy="35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Strzałka w prawo 51"/>
          <p:cNvSpPr/>
          <p:nvPr/>
        </p:nvSpPr>
        <p:spPr>
          <a:xfrm>
            <a:off x="1816044" y="5177371"/>
            <a:ext cx="1476009" cy="35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7" name="Łącznik prosty 56"/>
          <p:cNvCxnSpPr/>
          <p:nvPr/>
        </p:nvCxnSpPr>
        <p:spPr>
          <a:xfrm>
            <a:off x="1321413" y="3596883"/>
            <a:ext cx="200611" cy="29416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>
            <a:off x="1366350" y="3135252"/>
            <a:ext cx="133207" cy="75579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>
            <a:off x="1522024" y="3072678"/>
            <a:ext cx="51738" cy="8183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/>
          <p:cNvCxnSpPr/>
          <p:nvPr/>
        </p:nvCxnSpPr>
        <p:spPr>
          <a:xfrm flipH="1">
            <a:off x="1605361" y="2682811"/>
            <a:ext cx="171785" cy="89831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/>
        </p:nvCxnSpPr>
        <p:spPr>
          <a:xfrm flipH="1">
            <a:off x="1665015" y="3497482"/>
            <a:ext cx="204521" cy="39356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>
            <a:extLst>
              <a:ext uri="{FF2B5EF4-FFF2-40B4-BE49-F238E27FC236}">
                <a16:creationId xmlns:a16="http://schemas.microsoft.com/office/drawing/2014/main" id="{6EDC5F3F-601F-49DE-826F-E58C0415DF80}"/>
              </a:ext>
            </a:extLst>
          </p:cNvPr>
          <p:cNvSpPr/>
          <p:nvPr/>
        </p:nvSpPr>
        <p:spPr>
          <a:xfrm>
            <a:off x="3603358" y="14343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Czego potrzebuję, aby czuć się bezpiecznie i efektywnie uczyć się w tej grupie? </a:t>
            </a:r>
            <a:endParaRPr lang="pl-PL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CA514E5D-C634-4CCE-8691-25EDE3D19FFC}"/>
              </a:ext>
            </a:extLst>
          </p:cNvPr>
          <p:cNvSpPr/>
          <p:nvPr/>
        </p:nvSpPr>
        <p:spPr>
          <a:xfrm>
            <a:off x="3608386" y="33710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Jakie mam zasoby, które mogą wspierać proces uczenia się podczas szkolenia? </a:t>
            </a:r>
            <a:endParaRPr lang="pl-PL" dirty="0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E61E9F2B-C244-41BA-B90A-8FA5326EAB50}"/>
              </a:ext>
            </a:extLst>
          </p:cNvPr>
          <p:cNvSpPr/>
          <p:nvPr/>
        </p:nvSpPr>
        <p:spPr>
          <a:xfrm>
            <a:off x="3644378" y="5003138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Jakie mam obawy związane ze szkoleniem?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284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59</TotalTime>
  <Words>122</Words>
  <Application>Microsoft Office PowerPoint</Application>
  <PresentationFormat>Pokaz na ekranie (4:3)</PresentationFormat>
  <Paragraphs>27</Paragraphs>
  <Slides>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Wingdings</vt:lpstr>
      <vt:lpstr>szablon Radom</vt:lpstr>
      <vt:lpstr>Projekt realizowany pod nadzorem Ministerstwa Edukacji Narodowej    VULCAN kompetencji  w MAŁOPOLSKICH SAMORZĄDACH</vt:lpstr>
      <vt:lpstr>Wzajemne poznanie i integracja uczestników</vt:lpstr>
      <vt:lpstr>Na dobry początek </vt:lpstr>
      <vt:lpstr>Plakat i Mapa 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9</cp:revision>
  <dcterms:created xsi:type="dcterms:W3CDTF">2018-03-23T15:39:02Z</dcterms:created>
  <dcterms:modified xsi:type="dcterms:W3CDTF">2018-03-23T16:40:24Z</dcterms:modified>
</cp:coreProperties>
</file>